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97" r:id="rId2"/>
    <p:sldId id="457" r:id="rId3"/>
    <p:sldId id="858" r:id="rId4"/>
    <p:sldId id="860" r:id="rId5"/>
    <p:sldId id="859" r:id="rId6"/>
    <p:sldId id="861" r:id="rId7"/>
    <p:sldId id="833" r:id="rId8"/>
    <p:sldId id="545" r:id="rId9"/>
    <p:sldId id="862" r:id="rId10"/>
    <p:sldId id="546" r:id="rId11"/>
    <p:sldId id="834" r:id="rId12"/>
    <p:sldId id="299" r:id="rId13"/>
    <p:sldId id="835" r:id="rId14"/>
    <p:sldId id="840" r:id="rId15"/>
    <p:sldId id="842" r:id="rId16"/>
    <p:sldId id="843" r:id="rId17"/>
    <p:sldId id="844" r:id="rId18"/>
    <p:sldId id="845" r:id="rId19"/>
    <p:sldId id="846" r:id="rId20"/>
    <p:sldId id="847" r:id="rId21"/>
    <p:sldId id="848" r:id="rId22"/>
    <p:sldId id="856" r:id="rId23"/>
    <p:sldId id="857" r:id="rId24"/>
    <p:sldId id="849" r:id="rId25"/>
    <p:sldId id="850" r:id="rId26"/>
    <p:sldId id="851" r:id="rId27"/>
    <p:sldId id="852" r:id="rId28"/>
    <p:sldId id="853" r:id="rId29"/>
    <p:sldId id="854" r:id="rId30"/>
    <p:sldId id="855" r:id="rId31"/>
    <p:sldId id="838" r:id="rId32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0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0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2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8/8/23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8/8/23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8/8/23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8/8/23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8382000" y="6446838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alpha val="99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32D78A-10B3-4DCD-84B7-9E85168884D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74176" y="990600"/>
            <a:ext cx="8312624" cy="51816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1000" y="274637"/>
            <a:ext cx="8305800" cy="487363"/>
          </a:xfrm>
          <a:prstGeom prst="rect">
            <a:avLst/>
          </a:prstGeom>
        </p:spPr>
        <p:txBody>
          <a:bodyPr anchor="ctr"/>
          <a:lstStyle>
            <a:lvl1pPr algn="l">
              <a:defRPr sz="2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90D8A1E-EA8F-46C1-B891-AE0C00D9C314}" type="datetime1">
              <a:rPr lang="en-US" smtClean="0"/>
              <a:t>8/8/23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49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8/8/23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8/8/23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8/8/23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8/8/23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8/8/23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8/8/23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8/8/23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8/8/23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latform.openai.com/docs/api-reference/completions/create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eural_network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aniel_eckler/status/1662082737472172032/photo/1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ai.org/machine-learning-glossary-and-terms/hidden-layer-machine-learni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opics/neural-network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7labs.com/blog/neural-networks-activation-function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A20D1-C38F-40A5-B020-EBD3D0FC11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NLP &amp; GPT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9B2EE-DD66-4058-A696-AC2899069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8/8/23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6ACE7D-882D-448A-8D8E-544494B44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96655-E1DA-41A3-90E3-F63E0ECB1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267810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[GPT]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10</a:t>
            </a:fld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00038" y="1202816"/>
            <a:ext cx="8657747" cy="6435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The model uses the word embeddings, neural networks and language transformers to recognize words and phrase concepts that are then used for text generation.</a:t>
            </a:r>
          </a:p>
        </p:txBody>
      </p:sp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400668B5-1689-45BD-A3E9-6F4F8F3839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pic>
        <p:nvPicPr>
          <p:cNvPr id="1026" name="Picture 2" descr="Understanding Multi-Dimensionality in Vector Space Modeling | Pythonic  Excursions">
            <a:extLst>
              <a:ext uri="{FF2B5EF4-FFF2-40B4-BE49-F238E27FC236}">
                <a16:creationId xmlns:a16="http://schemas.microsoft.com/office/drawing/2014/main" id="{A7B31B90-01B1-B17D-FC3D-C8BEF0B0C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8" y="2432217"/>
            <a:ext cx="4528002" cy="3034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78B904-3167-0494-9A5A-EC83182775B3}"/>
              </a:ext>
            </a:extLst>
          </p:cNvPr>
          <p:cNvSpPr txBox="1"/>
          <p:nvPr/>
        </p:nvSpPr>
        <p:spPr>
          <a:xfrm>
            <a:off x="4547857" y="1920230"/>
            <a:ext cx="4409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User: </a:t>
            </a:r>
            <a:r>
              <a:rPr lang="en-US" dirty="0"/>
              <a:t>Tell me about the oil industry.</a:t>
            </a:r>
          </a:p>
          <a:p>
            <a:r>
              <a:rPr lang="en-US" b="1" dirty="0"/>
              <a:t>Word Embedding: </a:t>
            </a:r>
            <a:r>
              <a:rPr lang="en-US" dirty="0"/>
              <a:t>inquiry, personalization, oil, industry, business…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E6A45C-AC84-FDF9-B2C8-336E393BA5A8}"/>
              </a:ext>
            </a:extLst>
          </p:cNvPr>
          <p:cNvSpPr txBox="1"/>
          <p:nvPr/>
        </p:nvSpPr>
        <p:spPr>
          <a:xfrm>
            <a:off x="167507" y="6062117"/>
            <a:ext cx="8922807" cy="338554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Response to User: Sure, here are some industry topics.  The Gulf states produce petroleum in barrels.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A9F8A1-8FAB-95A6-8E30-D952AA2E4A9B}"/>
              </a:ext>
            </a:extLst>
          </p:cNvPr>
          <p:cNvSpPr txBox="1"/>
          <p:nvPr/>
        </p:nvSpPr>
        <p:spPr>
          <a:xfrm>
            <a:off x="4547857" y="2838110"/>
            <a:ext cx="44099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Response Construction:</a:t>
            </a:r>
          </a:p>
          <a:p>
            <a:r>
              <a:rPr lang="en-US" sz="1600" dirty="0"/>
              <a:t>+</a:t>
            </a:r>
            <a:r>
              <a:rPr lang="en-US" sz="1600" dirty="0">
                <a:solidFill>
                  <a:srgbClr val="FF0000"/>
                </a:solidFill>
              </a:rPr>
              <a:t>”sure”, </a:t>
            </a:r>
            <a:r>
              <a:rPr lang="en-US" sz="1200" dirty="0"/>
              <a:t>[pattern to respond to inquiry]</a:t>
            </a:r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2A12BB-DAEC-2BA8-6E0E-234D761C5938}"/>
              </a:ext>
            </a:extLst>
          </p:cNvPr>
          <p:cNvSpPr txBox="1"/>
          <p:nvPr/>
        </p:nvSpPr>
        <p:spPr>
          <a:xfrm>
            <a:off x="4547857" y="3414150"/>
            <a:ext cx="440992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+Add vector “sure” and generate next phrase: “</a:t>
            </a:r>
            <a:r>
              <a:rPr lang="en-US" sz="1600" dirty="0">
                <a:solidFill>
                  <a:srgbClr val="FF0000"/>
                </a:solidFill>
              </a:rPr>
              <a:t>here are some industry topics for you</a:t>
            </a:r>
            <a:r>
              <a:rPr lang="en-US" sz="1600" dirty="0"/>
              <a:t>” </a:t>
            </a:r>
            <a:r>
              <a:rPr lang="en-US" sz="1200" dirty="0"/>
              <a:t>[pattern to respond to inquiry, about oil industry]</a:t>
            </a:r>
            <a:endParaRPr 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4B5B7C-1314-54F8-3C41-FCB1BA8C553D}"/>
              </a:ext>
            </a:extLst>
          </p:cNvPr>
          <p:cNvSpPr txBox="1"/>
          <p:nvPr/>
        </p:nvSpPr>
        <p:spPr>
          <a:xfrm>
            <a:off x="4547857" y="4213296"/>
            <a:ext cx="440992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+Add vector “industry topics” and generate next phrase “</a:t>
            </a:r>
            <a:r>
              <a:rPr lang="en-US" sz="1600" dirty="0">
                <a:solidFill>
                  <a:srgbClr val="FF0000"/>
                </a:solidFill>
              </a:rPr>
              <a:t>The Gulf states…” </a:t>
            </a:r>
            <a:r>
              <a:rPr lang="en-US" sz="1200" dirty="0"/>
              <a:t>[shares oil industry relationships]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082ADF-9720-1D4C-88C9-E8297E2A1B12}"/>
              </a:ext>
            </a:extLst>
          </p:cNvPr>
          <p:cNvSpPr txBox="1"/>
          <p:nvPr/>
        </p:nvSpPr>
        <p:spPr>
          <a:xfrm>
            <a:off x="4547857" y="5277831"/>
            <a:ext cx="45822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+Add produce petroleum vector and generate next phrase “</a:t>
            </a:r>
            <a:r>
              <a:rPr lang="en-US" sz="1800" dirty="0">
                <a:solidFill>
                  <a:srgbClr val="FF0000"/>
                </a:solidFill>
              </a:rPr>
              <a:t>in barrels</a:t>
            </a:r>
            <a:r>
              <a:rPr lang="en-US" sz="1800" dirty="0"/>
              <a:t>”.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D78543-35E4-4CA8-EE59-7FF7F887B717}"/>
              </a:ext>
            </a:extLst>
          </p:cNvPr>
          <p:cNvSpPr txBox="1"/>
          <p:nvPr/>
        </p:nvSpPr>
        <p:spPr>
          <a:xfrm>
            <a:off x="4547857" y="4882743"/>
            <a:ext cx="4582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+Add Gulf states vector “</a:t>
            </a:r>
            <a:r>
              <a:rPr lang="en-US" sz="1800" dirty="0">
                <a:solidFill>
                  <a:srgbClr val="FF0000"/>
                </a:solidFill>
              </a:rPr>
              <a:t>produce petroleum</a:t>
            </a:r>
            <a:r>
              <a:rPr lang="en-US" sz="18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003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5" grpId="0"/>
      <p:bldP spid="9" grpId="0" animBg="1"/>
      <p:bldP spid="6" grpId="0"/>
      <p:bldP spid="7" grpId="0"/>
      <p:bldP spid="10" grpId="0"/>
      <p:bldP spid="12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698522-77AC-DC61-4EFE-274AF73D7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448E24-0259-DFC1-DD5C-AA1F22D0E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Rather than build GPTs w/R, let’s use </a:t>
            </a:r>
            <a:r>
              <a:rPr lang="en-US" dirty="0" err="1"/>
              <a:t>openAI’s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D039A-3E20-6DC4-4CB1-9C8519A38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5C5F-06AE-65B7-7965-6F8D911879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945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8/8/23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API?</a:t>
            </a:r>
          </a:p>
        </p:txBody>
      </p:sp>
      <p:sp>
        <p:nvSpPr>
          <p:cNvPr id="7" name="Rectangle 6"/>
          <p:cNvSpPr/>
          <p:nvPr/>
        </p:nvSpPr>
        <p:spPr>
          <a:xfrm>
            <a:off x="2247900" y="2082060"/>
            <a:ext cx="4572000" cy="92333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/>
            <a:r>
              <a:rPr lang="en-US" dirty="0"/>
              <a:t>“Application Program Interface”</a:t>
            </a:r>
          </a:p>
          <a:p>
            <a:r>
              <a:rPr lang="en-US" dirty="0"/>
              <a:t>Clearly defined methods of communication between various software components. </a:t>
            </a:r>
          </a:p>
        </p:txBody>
      </p:sp>
      <p:pic>
        <p:nvPicPr>
          <p:cNvPr id="801794" name="Picture 2" descr="Image result for what is an a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3325324"/>
            <a:ext cx="571500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275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631117-40BD-CE8B-8603-D0AD23E0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604698-5108-6F56-0DFF-B2C9E0D1C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explore </a:t>
            </a:r>
            <a:r>
              <a:rPr lang="en-US" dirty="0" err="1"/>
              <a:t>openAI’s</a:t>
            </a:r>
            <a:r>
              <a:rPr lang="en-US" dirty="0"/>
              <a:t> API for 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BD5AD-4C21-8C83-6EAB-F1759386A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E4038-31D0-E66C-5C19-4F2B43A27A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0518E8-F5BD-A362-D831-2A06EBB6FFC3}"/>
              </a:ext>
            </a:extLst>
          </p:cNvPr>
          <p:cNvSpPr txBox="1"/>
          <p:nvPr/>
        </p:nvSpPr>
        <p:spPr>
          <a:xfrm>
            <a:off x="451104" y="1355485"/>
            <a:ext cx="7421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have more control over the response characteristics with API parameters:</a:t>
            </a:r>
          </a:p>
          <a:p>
            <a:r>
              <a:rPr lang="en-US" sz="1800" dirty="0">
                <a:latin typeface="+mj-lt"/>
                <a:ea typeface="+mj-ea"/>
                <a:cs typeface="+mj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https://platform.openai.com/docs/api-reference/completions/create</a:t>
            </a:r>
            <a:endParaRPr lang="en-US" sz="1800" dirty="0">
              <a:latin typeface="+mj-lt"/>
              <a:ea typeface="+mj-ea"/>
              <a:cs typeface="+mj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1A3F7F-BC87-1E53-4935-9E8604B5F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001816"/>
            <a:ext cx="7772400" cy="446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31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160232-7AA9-47A3-DF64-504FE0FD8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CF45F9-492F-2682-1162-B5A6F228D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66F7-2996-76B3-6DAB-DEBB4CBB56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6627A4-CCC5-AAE8-87F0-BB9FCEDE4ED9}"/>
              </a:ext>
            </a:extLst>
          </p:cNvPr>
          <p:cNvSpPr txBox="1"/>
          <p:nvPr/>
        </p:nvSpPr>
        <p:spPr>
          <a:xfrm>
            <a:off x="335071" y="1597152"/>
            <a:ext cx="84738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Upside:</a:t>
            </a:r>
          </a:p>
          <a:p>
            <a:r>
              <a:rPr lang="en-US" dirty="0"/>
              <a:t>This technology is a productivity boost.</a:t>
            </a:r>
          </a:p>
          <a:p>
            <a:r>
              <a:rPr lang="en-US" dirty="0"/>
              <a:t>No computer scientist or data scientist knows everything!  Why not use this to help you?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95F41B-FB9A-156A-EC5E-87AFC798F0DF}"/>
              </a:ext>
            </a:extLst>
          </p:cNvPr>
          <p:cNvSpPr txBox="1"/>
          <p:nvPr/>
        </p:nvSpPr>
        <p:spPr>
          <a:xfrm>
            <a:off x="335071" y="4291352"/>
            <a:ext cx="86138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Downside:</a:t>
            </a:r>
          </a:p>
          <a:p>
            <a:r>
              <a:rPr lang="en-US" dirty="0"/>
              <a:t>What exactly does this code do? Hard to replicate for research, especially when they update the model.</a:t>
            </a:r>
          </a:p>
          <a:p>
            <a:r>
              <a:rPr lang="en-US" dirty="0"/>
              <a:t>What is this error (currently it often gets close but isn’t perfect so expertise is often still needed)?</a:t>
            </a:r>
          </a:p>
          <a:p>
            <a:r>
              <a:rPr lang="en-US" dirty="0"/>
              <a:t>Expectations for output and productivity will grow. 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A8660DC-531B-BBAC-4197-C56F9675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21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0468F5-3CCD-3F4B-3189-2D571B907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A9B7D7-02B4-DF41-4562-8E845E932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" y="365126"/>
            <a:ext cx="8875776" cy="591477"/>
          </a:xfrm>
        </p:spPr>
        <p:txBody>
          <a:bodyPr/>
          <a:lstStyle/>
          <a:p>
            <a:r>
              <a:rPr lang="en-US" sz="2800" dirty="0"/>
              <a:t>As a tool, you have to learn how to extract the best from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50F3AD-C949-B7B6-1044-D24D21A56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8C8BF-8D5D-D2F2-3496-A1A174A3DA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E416C3-160E-906E-6CC3-28FF0A74C7F1}"/>
              </a:ext>
            </a:extLst>
          </p:cNvPr>
          <p:cNvSpPr txBox="1"/>
          <p:nvPr/>
        </p:nvSpPr>
        <p:spPr>
          <a:xfrm>
            <a:off x="372618" y="1475232"/>
            <a:ext cx="4798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You can ask it to help you improve your prompt.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A019B2-6233-99B6-C255-4EDD1C3319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003"/>
          <a:stretch/>
        </p:blipFill>
        <p:spPr>
          <a:xfrm>
            <a:off x="628650" y="2639783"/>
            <a:ext cx="7772400" cy="203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17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0468F5-3CCD-3F4B-3189-2D571B907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A9B7D7-02B4-DF41-4562-8E845E932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" y="365126"/>
            <a:ext cx="8875776" cy="591477"/>
          </a:xfrm>
        </p:spPr>
        <p:txBody>
          <a:bodyPr/>
          <a:lstStyle/>
          <a:p>
            <a:r>
              <a:rPr lang="en-US" sz="2800" dirty="0"/>
              <a:t>As a tool, you have to learn how to extract the best from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50F3AD-C949-B7B6-1044-D24D21A56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8C8BF-8D5D-D2F2-3496-A1A174A3DA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E416C3-160E-906E-6CC3-28FF0A74C7F1}"/>
              </a:ext>
            </a:extLst>
          </p:cNvPr>
          <p:cNvSpPr txBox="1"/>
          <p:nvPr/>
        </p:nvSpPr>
        <p:spPr>
          <a:xfrm>
            <a:off x="372618" y="1475232"/>
            <a:ext cx="4798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You can ask it to help you improve your prompt.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4CEE6E-2A91-2228-F91C-0F31384C1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948"/>
          <a:stretch/>
        </p:blipFill>
        <p:spPr>
          <a:xfrm>
            <a:off x="697992" y="2363193"/>
            <a:ext cx="7772400" cy="395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19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B37D05-EF07-381D-700A-6F0DE1492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1E1E45-ADE0-9CC1-D79F-2D86430D7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Practice: Give it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67A60-4EE3-46AF-4CA9-DAEB2B11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C20B2-B2D4-76FE-1643-336D3AD20D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6DA7CB-277A-973D-4A79-8B9D1EAEB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260689"/>
            <a:ext cx="7772400" cy="433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99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859834-E2C8-4E48-5879-9F0D3A972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72D125-AA55-DEA0-0B0A-B31AEEC8C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D786BC-08B2-302F-FBA4-D5C96DABE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8F96F-99BF-6593-5FF0-4D6C171206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124A19-47EE-FD12-879D-FDDEE95DE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152" y="1161702"/>
            <a:ext cx="4697695" cy="499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002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C26E4F-45CD-E338-ACCD-D797B43D3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E4D6B9-3585-8A08-5650-96AEBF9B9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65126"/>
            <a:ext cx="8332470" cy="591477"/>
          </a:xfrm>
        </p:spPr>
        <p:txBody>
          <a:bodyPr/>
          <a:lstStyle/>
          <a:p>
            <a:r>
              <a:rPr lang="en-US" dirty="0"/>
              <a:t>Other best practices – use those 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4096 tokens!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EB3591-50F2-4BEF-CD0B-763CBF702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0ED36-FF4A-B561-6454-2C62FC259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FB08A2-62CF-7A2E-88BF-0C8F847C8CC1}"/>
              </a:ext>
            </a:extLst>
          </p:cNvPr>
          <p:cNvSpPr txBox="1"/>
          <p:nvPr/>
        </p:nvSpPr>
        <p:spPr>
          <a:xfrm>
            <a:off x="742950" y="2498681"/>
            <a:ext cx="324383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A1A1A"/>
                </a:solidFill>
                <a:effectLst/>
                <a:latin typeface="proxima-nova"/>
              </a:rPr>
              <a:t>1 token = ~4 chars in English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A1A1A"/>
                </a:solidFill>
                <a:effectLst/>
                <a:latin typeface="proxima-nova"/>
              </a:rPr>
              <a:t>1 token = ~¾ words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A1A1A"/>
                </a:solidFill>
                <a:effectLst/>
                <a:latin typeface="proxima-nova"/>
              </a:rPr>
              <a:t>100 tokens = ~75 words</a:t>
            </a:r>
          </a:p>
          <a:p>
            <a:pPr algn="l"/>
            <a:r>
              <a:rPr lang="en-US" b="0" i="0" dirty="0">
                <a:solidFill>
                  <a:srgbClr val="1A1A1A"/>
                </a:solidFill>
                <a:effectLst/>
                <a:latin typeface="proxima-nova"/>
              </a:rPr>
              <a:t>Or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A1A1A"/>
                </a:solidFill>
                <a:effectLst/>
                <a:latin typeface="proxima-nova"/>
              </a:rPr>
              <a:t>1-2 sentence = ~30 tokens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A1A1A"/>
                </a:solidFill>
                <a:effectLst/>
                <a:latin typeface="proxima-nova"/>
              </a:rPr>
              <a:t>1 paragraph = ~100 tokens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A1A1A"/>
                </a:solidFill>
                <a:effectLst/>
                <a:latin typeface="proxima-nova"/>
              </a:rPr>
              <a:t>1,500 words = ~2048 tokens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720C93-7410-604B-BA20-67DF1437A029}"/>
              </a:ext>
            </a:extLst>
          </p:cNvPr>
          <p:cNvSpPr txBox="1"/>
          <p:nvPr/>
        </p:nvSpPr>
        <p:spPr>
          <a:xfrm>
            <a:off x="517398" y="1914144"/>
            <a:ext cx="158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err="1"/>
              <a:t>OpenAI’s</a:t>
            </a:r>
            <a:r>
              <a:rPr lang="en-US" u="sng" dirty="0"/>
              <a:t> Docs: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5BED03-DD21-27AD-A157-5EC2FC15A639}"/>
              </a:ext>
            </a:extLst>
          </p:cNvPr>
          <p:cNvSpPr txBox="1"/>
          <p:nvPr/>
        </p:nvSpPr>
        <p:spPr>
          <a:xfrm>
            <a:off x="4812031" y="2782948"/>
            <a:ext cx="32438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A1A1A"/>
                </a:solidFill>
                <a:effectLst/>
                <a:latin typeface="proxima-nova"/>
              </a:rPr>
              <a:t>Please continue.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A1A1A"/>
                </a:solidFill>
                <a:latin typeface="proxima-nova"/>
              </a:rPr>
              <a:t>Please continue ```</a:t>
            </a:r>
            <a:endParaRPr lang="en-US" b="0" i="0" dirty="0">
              <a:solidFill>
                <a:srgbClr val="1A1A1A"/>
              </a:solidFill>
              <a:effectLst/>
              <a:latin typeface="proxima-nov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39CFB2-3F28-EE1E-A4E0-6A91D097814C}"/>
              </a:ext>
            </a:extLst>
          </p:cNvPr>
          <p:cNvSpPr txBox="1"/>
          <p:nvPr/>
        </p:nvSpPr>
        <p:spPr>
          <a:xfrm>
            <a:off x="4572000" y="1914144"/>
            <a:ext cx="40546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Complex Responses may hit the limit and get cutoff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28AB8ED-E7E4-1FFF-83ED-B94679EB663E}"/>
              </a:ext>
            </a:extLst>
          </p:cNvPr>
          <p:cNvCxnSpPr/>
          <p:nvPr/>
        </p:nvCxnSpPr>
        <p:spPr>
          <a:xfrm>
            <a:off x="4328160" y="1999488"/>
            <a:ext cx="0" cy="304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877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0985" y="365126"/>
            <a:ext cx="8625365" cy="591477"/>
          </a:xfrm>
        </p:spPr>
        <p:txBody>
          <a:bodyPr/>
          <a:lstStyle/>
          <a:p>
            <a:r>
              <a:rPr lang="en-US" dirty="0"/>
              <a:t>Two Popular Approaches </a:t>
            </a:r>
            <a:r>
              <a:rPr lang="en-US" i="1" dirty="0"/>
              <a:t>– OLD SCHOOL!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70985" y="1173079"/>
            <a:ext cx="8686800" cy="4571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800" kern="1200" dirty="0">
                <a:solidFill>
                  <a:prstClr val="white"/>
                </a:solidFill>
                <a:latin typeface="+mj-lt"/>
                <a:cs typeface="Arial Unicode MS" panose="020B0604020202020204" pitchFamily="34" charset="-128"/>
              </a:rPr>
              <a:t>“</a:t>
            </a:r>
            <a:r>
              <a:rPr lang="en-US" sz="1800" kern="1200" dirty="0" err="1">
                <a:solidFill>
                  <a:prstClr val="white"/>
                </a:solidFill>
                <a:latin typeface="+mj-lt"/>
                <a:cs typeface="Arial Unicode MS" panose="020B0604020202020204" pitchFamily="34" charset="-128"/>
              </a:rPr>
              <a:t>Lebron</a:t>
            </a:r>
            <a:r>
              <a:rPr lang="en-US" sz="1800" kern="1200" dirty="0">
                <a:solidFill>
                  <a:prstClr val="white"/>
                </a:solidFill>
                <a:latin typeface="+mj-lt"/>
                <a:cs typeface="Arial Unicode MS" panose="020B0604020202020204" pitchFamily="34" charset="-128"/>
              </a:rPr>
              <a:t> James hit a tough shot.”</a:t>
            </a:r>
          </a:p>
        </p:txBody>
      </p:sp>
      <p:pic>
        <p:nvPicPr>
          <p:cNvPr id="7" name="Picture 6" descr="Macintosh HD:Users:ted:Desktop:manning pub:chap3 Initial Text Mining Methods:syntactic parsing:chap3 syntatic parsing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7" t="7278" r="10673" b="13386"/>
          <a:stretch/>
        </p:blipFill>
        <p:spPr bwMode="auto">
          <a:xfrm>
            <a:off x="459291" y="2377439"/>
            <a:ext cx="4029717" cy="30632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roup 18"/>
          <p:cNvGrpSpPr/>
          <p:nvPr/>
        </p:nvGrpSpPr>
        <p:grpSpPr>
          <a:xfrm>
            <a:off x="5400674" y="2245672"/>
            <a:ext cx="2671949" cy="3203120"/>
            <a:chOff x="5400674" y="2417128"/>
            <a:chExt cx="2671949" cy="3203120"/>
          </a:xfrm>
        </p:grpSpPr>
        <p:pic>
          <p:nvPicPr>
            <p:cNvPr id="8" name="Picture 2" descr="Image result for bag clipart transparent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0674" y="2417128"/>
              <a:ext cx="2671949" cy="3203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 rot="20129474">
              <a:off x="5911705" y="3593334"/>
              <a:ext cx="830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800" kern="1200" dirty="0" err="1">
                  <a:solidFill>
                    <a:srgbClr val="F09511"/>
                  </a:solidFill>
                  <a:latin typeface="+mj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Lebron</a:t>
              </a:r>
              <a:endParaRPr lang="en-US" sz="1800" kern="1200" dirty="0">
                <a:solidFill>
                  <a:srgbClr val="F09511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rot="4404405">
              <a:off x="6874733" y="3807108"/>
              <a:ext cx="7521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800" kern="1200" dirty="0">
                  <a:solidFill>
                    <a:srgbClr val="F09511"/>
                  </a:solidFill>
                  <a:latin typeface="+mj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James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663996" y="4440420"/>
              <a:ext cx="727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800" kern="1200" dirty="0">
                  <a:solidFill>
                    <a:srgbClr val="F09511"/>
                  </a:solidFill>
                  <a:latin typeface="+mj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tough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20938315">
              <a:off x="6431521" y="4120545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800" kern="1200" dirty="0">
                  <a:solidFill>
                    <a:srgbClr val="F09511"/>
                  </a:solidFill>
                  <a:latin typeface="+mj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hit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663027" y="3762674"/>
              <a:ext cx="386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en-US" sz="1800" kern="1200" dirty="0">
                  <a:solidFill>
                    <a:srgbClr val="F09511"/>
                  </a:solidFill>
                  <a:latin typeface="+mj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1236002">
              <a:off x="6011147" y="4721185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800" kern="1200" dirty="0">
                  <a:solidFill>
                    <a:srgbClr val="F09511"/>
                  </a:solidFill>
                  <a:latin typeface="+mj-lt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shot</a:t>
              </a:r>
            </a:p>
          </p:txBody>
        </p:sp>
      </p:grpSp>
      <p:sp>
        <p:nvSpPr>
          <p:cNvPr id="15" name="Rectangle 14"/>
          <p:cNvSpPr/>
          <p:nvPr/>
        </p:nvSpPr>
        <p:spPr>
          <a:xfrm>
            <a:off x="300038" y="1800225"/>
            <a:ext cx="4243387" cy="2857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Syntactic Parsing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652963" y="1795463"/>
            <a:ext cx="4243387" cy="2857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Bag of Words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4586288" y="2271713"/>
            <a:ext cx="0" cy="34004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400668B5-1689-45BD-A3E9-6F4F8F3839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471840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1ECE12-5A43-07E0-7069-A7048D49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95EF9A-A351-DA4A-4059-03D86FF2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48" y="267590"/>
            <a:ext cx="8717280" cy="591477"/>
          </a:xfrm>
        </p:spPr>
        <p:txBody>
          <a:bodyPr/>
          <a:lstStyle/>
          <a:p>
            <a:r>
              <a:rPr lang="en-US" sz="2400" dirty="0"/>
              <a:t>Because it has “short term memory”, ask it for functional specifications first for complex workflows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29C406-BBF5-7568-7BE2-D16A5D575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9E2C7-6D45-9147-1318-CFD97C4ED3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FA61B7-5998-6E4B-5BCD-E7FC4A0D4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135346"/>
            <a:ext cx="7772400" cy="258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25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F4BFFC-FFD4-2E46-D2EB-41B87FB04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429851-714B-B713-EC2D-750803680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56545D-A5A8-E4FA-290C-0F85A826B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A1589-D4F9-2047-4F9F-0AD36C510A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CC8E7E-1C7E-28A0-B284-6909EC842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17" y="1198410"/>
            <a:ext cx="3947519" cy="33889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16389D-2EF7-4088-F68E-860A965F4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122" y="2818283"/>
            <a:ext cx="4149995" cy="36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30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80159B-7A66-20E1-83F5-051D0EA6A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B9E995-0A57-FEEB-641B-AA9E9DA7E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BE5A5-D002-6B44-258D-0C5DCC671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2DABF-BB42-8E76-D858-18D0F30DD2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675C5D-D69F-59F0-A388-5B9F38F83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52" y="1091665"/>
            <a:ext cx="4242848" cy="4237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50C80D-053E-95D9-F5BF-9A0A1F791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475" y="3210230"/>
            <a:ext cx="4307052" cy="314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313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02ED71-2B2D-B693-63B9-B74520A5A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F03E2F-BCF5-4EC4-544C-56D75EC16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3D05D4-DAA4-90A7-5342-18C39D58B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A4E08-D82E-564F-CA9E-2AD6E4AD23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BED570-A115-6015-4A39-B53D10FAF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109" y="1389888"/>
            <a:ext cx="4729781" cy="471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7365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416967-F05D-6CB9-AF96-22D329188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5F7032-929E-E0EA-7607-1C2C83D73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FB5F34-0E72-B3F8-F140-394CD9B1A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05147-D3A0-A85E-57E5-D24BE108FE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6B6B2B-15C1-83D4-1753-118830109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947568"/>
            <a:ext cx="7772400" cy="96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385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652FA3-A84E-366C-E672-71BEA27E2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E1ADAB-908C-F533-D548-4138CDAB5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A2F34E-B121-E027-A543-16BAFD9E1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A9408-CAE7-A61A-4468-DAC89963F8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1ED1B2-44A1-2343-1514-FE6A8E735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309706"/>
            <a:ext cx="7772400" cy="42385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7EABAE-B55D-D481-B494-2F1B0AAA1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73129"/>
            <a:ext cx="7772400" cy="651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7552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B58B7-21D3-0ED4-F563-4A724FD6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45823F-6DCD-0858-AAF5-240D7431D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C06F34-58FC-AB8B-354A-9F2175886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B6081-5E7C-E4F5-9B43-329408ADB4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E2E67B-62C1-6620-3889-F58C327D3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9196"/>
            <a:ext cx="7772400" cy="679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190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191410-4EE3-CDFF-8C2F-85D13C922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734043-AE70-B77A-2C60-8F31EA58B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48" y="365126"/>
            <a:ext cx="8766048" cy="591477"/>
          </a:xfrm>
        </p:spPr>
        <p:txBody>
          <a:bodyPr/>
          <a:lstStyle/>
          <a:p>
            <a:r>
              <a:rPr lang="en-US" sz="2000" dirty="0"/>
              <a:t>Let’s examine a GPT output and understand its value through critique.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05617-849A-A574-DAF8-6D44DF2C1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9936F-7586-4F2B-E847-1122AF5E4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E4C716-EBA8-EBE2-9986-D4FD07545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670245"/>
            <a:ext cx="7772400" cy="351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222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2EB7B1-A6B0-6455-A3BD-63A3F4F22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A9F614-2700-4053-8CBE-442277992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40B84-868B-C753-CF3F-2B2F74FF6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F6DA8-64E9-6A75-6C94-BEAD730C1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EF7302-1D80-27FE-9661-FC9530C45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670245"/>
            <a:ext cx="7772400" cy="351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923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DA33B7-46F9-7BDD-8DD7-FA9039306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ADF202-B824-E095-57FC-6664108FF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190C0-00A6-8287-31C4-D4996B3F9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35B4B-192F-E4CD-E38D-5EEA2BDA96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037AAF-271B-E30E-14C1-CFEE4E89F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480918"/>
            <a:ext cx="7772400" cy="389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33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E8BC7A-82AD-AD1D-E224-C448C579D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7D2A4A-0E4C-68AB-CAB9-8CCA17392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9" y="365126"/>
            <a:ext cx="9000162" cy="591477"/>
          </a:xfrm>
        </p:spPr>
        <p:txBody>
          <a:bodyPr/>
          <a:lstStyle/>
          <a:p>
            <a:r>
              <a:rPr lang="en-US" sz="2800" dirty="0"/>
              <a:t>Now we have Neural Networks for NLP (and a lot more)!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84D93-F649-DC07-0D2E-A0D26D0024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1030" name="Picture 6" descr="Neural network - Wikipedia">
            <a:extLst>
              <a:ext uri="{FF2B5EF4-FFF2-40B4-BE49-F238E27FC236}">
                <a16:creationId xmlns:a16="http://schemas.microsoft.com/office/drawing/2014/main" id="{9A180C8E-97DA-2E66-4F2F-F0AB4D143F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86"/>
          <a:stretch/>
        </p:blipFill>
        <p:spPr bwMode="auto">
          <a:xfrm>
            <a:off x="2839199" y="1177621"/>
            <a:ext cx="3465602" cy="4094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0F43C66-5E4C-D4CD-0B54-2B7BC912FF28}"/>
              </a:ext>
            </a:extLst>
          </p:cNvPr>
          <p:cNvSpPr txBox="1"/>
          <p:nvPr/>
        </p:nvSpPr>
        <p:spPr>
          <a:xfrm>
            <a:off x="5668369" y="6231264"/>
            <a:ext cx="34756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Wikipedia: </a:t>
            </a:r>
            <a:r>
              <a:rPr lang="en-US" sz="1100" dirty="0">
                <a:hlinkClick r:id="rId3"/>
              </a:rPr>
              <a:t>https://en.wikipedia.org/wiki/Neural_network</a:t>
            </a:r>
            <a:endParaRPr lang="en-US" sz="11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FF7F1F-281D-3E49-C750-B1AD5E255B7E}"/>
              </a:ext>
            </a:extLst>
          </p:cNvPr>
          <p:cNvSpPr txBox="1"/>
          <p:nvPr/>
        </p:nvSpPr>
        <p:spPr>
          <a:xfrm>
            <a:off x="195209" y="5529333"/>
            <a:ext cx="8661115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Weights are calculated between nodes.  Some inputs are stronger than others at making predictions</a:t>
            </a:r>
          </a:p>
        </p:txBody>
      </p:sp>
    </p:spTree>
    <p:extLst>
      <p:ext uri="{BB962C8B-B14F-4D97-AF65-F5344CB8AC3E}">
        <p14:creationId xmlns:p14="http://schemas.microsoft.com/office/powerpoint/2010/main" val="12549358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D55353-BFE6-CED2-9F0B-026C2E20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7205C4-C834-4D3C-3256-5FD40112A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CFF43-3AC6-9953-F2AC-8C9735988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067E9-D7ED-05F7-370B-4857DFC69B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832F56-904F-57F2-E600-50E907BA7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774874"/>
            <a:ext cx="7772400" cy="330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850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F1D31D-CA03-22C4-B97E-1B55A79FE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006166-740B-AC5E-EEFA-C8DD7476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I_exampleOpenAPI.R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F9605-F6D0-9CA2-EF03-C7CD3966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D3CE5-9371-EA2D-BBDF-B7D09C4D1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099663-B97E-BD47-DDEC-5355A8C35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249131"/>
            <a:ext cx="7772400" cy="40104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F8B475-CA56-F960-9276-A561A50A6C2A}"/>
              </a:ext>
            </a:extLst>
          </p:cNvPr>
          <p:cNvSpPr txBox="1"/>
          <p:nvPr/>
        </p:nvSpPr>
        <p:spPr>
          <a:xfrm>
            <a:off x="4522556" y="6231264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linkClick r:id="rId3"/>
              </a:rPr>
              <a:t>https://twitter.com/daniel_eckler/status/1662082737472172032/photo/1</a:t>
            </a:r>
            <a:endParaRPr lang="en-US" sz="11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CB07FE-805A-7228-3EA0-89491DD7D5A1}"/>
              </a:ext>
            </a:extLst>
          </p:cNvPr>
          <p:cNvSpPr/>
          <p:nvPr/>
        </p:nvSpPr>
        <p:spPr>
          <a:xfrm>
            <a:off x="685801" y="5537771"/>
            <a:ext cx="7772400" cy="297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Requires an API key and credit card…but is very cheap especially for 3.5-turbo.</a:t>
            </a:r>
          </a:p>
        </p:txBody>
      </p:sp>
    </p:spTree>
    <p:extLst>
      <p:ext uri="{BB962C8B-B14F-4D97-AF65-F5344CB8AC3E}">
        <p14:creationId xmlns:p14="http://schemas.microsoft.com/office/powerpoint/2010/main" val="2977632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049260-DC85-F81F-9B87-BF4BA8F33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E12D30-6460-1A3F-C8E4-BBE561CEC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365126"/>
            <a:ext cx="8610599" cy="591477"/>
          </a:xfrm>
        </p:spPr>
        <p:txBody>
          <a:bodyPr/>
          <a:lstStyle/>
          <a:p>
            <a:r>
              <a:rPr lang="en-US" sz="2000" dirty="0"/>
              <a:t>Plus “back propagation” means the data can be reused to strengthen connections.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92CF8-8C54-10CE-82C9-939AAA5FC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DE049-60D3-B770-A658-5DD932D50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3074" name="Picture 2" descr="Hidden Layer Definition | DeepAI">
            <a:extLst>
              <a:ext uri="{FF2B5EF4-FFF2-40B4-BE49-F238E27FC236}">
                <a16:creationId xmlns:a16="http://schemas.microsoft.com/office/drawing/2014/main" id="{A07A8465-2E59-208E-34D9-8667D2717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809750"/>
            <a:ext cx="86106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44F165-0C3E-69DA-F30F-3DD85F0B09CF}"/>
              </a:ext>
            </a:extLst>
          </p:cNvPr>
          <p:cNvSpPr txBox="1"/>
          <p:nvPr/>
        </p:nvSpPr>
        <p:spPr>
          <a:xfrm>
            <a:off x="2686050" y="6075145"/>
            <a:ext cx="64579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Deep AI: </a:t>
            </a:r>
            <a:r>
              <a:rPr lang="en-US" sz="1200" dirty="0">
                <a:hlinkClick r:id="rId3"/>
              </a:rPr>
              <a:t>https://deepai.org/machine-learning-glossary-and-terms/hidden-layer-machine-learning</a:t>
            </a:r>
            <a:endParaRPr lang="en-US" sz="1200" dirty="0"/>
          </a:p>
        </p:txBody>
      </p:sp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E0555BCA-6F8E-66AE-310C-08CACEE18012}"/>
              </a:ext>
            </a:extLst>
          </p:cNvPr>
          <p:cNvSpPr/>
          <p:nvPr/>
        </p:nvSpPr>
        <p:spPr>
          <a:xfrm>
            <a:off x="4331200" y="5222650"/>
            <a:ext cx="4048018" cy="33904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Weights are optimized back and forth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0D666D4A-8ECA-34E0-ADFA-76E1945930F9}"/>
              </a:ext>
            </a:extLst>
          </p:cNvPr>
          <p:cNvSpPr/>
          <p:nvPr/>
        </p:nvSpPr>
        <p:spPr>
          <a:xfrm>
            <a:off x="764782" y="5193730"/>
            <a:ext cx="1571946" cy="3390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Feed forward</a:t>
            </a:r>
          </a:p>
        </p:txBody>
      </p:sp>
    </p:spTree>
    <p:extLst>
      <p:ext uri="{BB962C8B-B14F-4D97-AF65-F5344CB8AC3E}">
        <p14:creationId xmlns:p14="http://schemas.microsoft.com/office/powerpoint/2010/main" val="104163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A9A10B-E9F3-68D6-9276-E9F97BF3A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A7BA01-6C71-7206-8225-5845953DC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49802-91FE-D586-F7AD-9199B4A77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F53DA-3D59-AA2F-A316-7B1F9EC3E9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2050" name="Picture 2" descr="Diagram of a perceptron">
            <a:extLst>
              <a:ext uri="{FF2B5EF4-FFF2-40B4-BE49-F238E27FC236}">
                <a16:creationId xmlns:a16="http://schemas.microsoft.com/office/drawing/2014/main" id="{DEA443E6-2A7B-93BF-888A-E365CBE84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1502595"/>
            <a:ext cx="8128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F79E75-5207-A4C6-7B08-E513EAC524AC}"/>
              </a:ext>
            </a:extLst>
          </p:cNvPr>
          <p:cNvSpPr txBox="1"/>
          <p:nvPr/>
        </p:nvSpPr>
        <p:spPr>
          <a:xfrm>
            <a:off x="5668369" y="6231264"/>
            <a:ext cx="313579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IBM: </a:t>
            </a:r>
            <a:r>
              <a:rPr lang="en-US" sz="1100" dirty="0">
                <a:hlinkClick r:id="rId3"/>
              </a:rPr>
              <a:t>https://www.ibm.com/topics/neural-networks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09723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F82367-E5B6-02C3-1CC0-D9FF493E8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BBC9BE-8294-9C1C-C167-A482ABD90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Functions in the Perceptron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B4C06-9FCC-9BAE-87D8-435F3BED4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F65D2-0C0D-53EC-7F38-9779D5317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4098" name="Picture 2" descr="Activation Functions in Neural Networks [12 Types &amp; Use Cases]">
            <a:extLst>
              <a:ext uri="{FF2B5EF4-FFF2-40B4-BE49-F238E27FC236}">
                <a16:creationId xmlns:a16="http://schemas.microsoft.com/office/drawing/2014/main" id="{84F0D964-C289-C1F7-C6AA-4849C56ED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599" y="1177842"/>
            <a:ext cx="5334802" cy="4957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8E766E-2878-FB0B-E55C-F97E6995C605}"/>
              </a:ext>
            </a:extLst>
          </p:cNvPr>
          <p:cNvSpPr txBox="1"/>
          <p:nvPr/>
        </p:nvSpPr>
        <p:spPr>
          <a:xfrm>
            <a:off x="4572000" y="6277430"/>
            <a:ext cx="4572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/>
              <a:t>V8 Labs: </a:t>
            </a:r>
            <a:r>
              <a:rPr lang="en-US" sz="1100" dirty="0">
                <a:hlinkClick r:id="rId3"/>
              </a:rPr>
              <a:t>https://www.v7labs.com/blog/neural-networks-activation-functions</a:t>
            </a:r>
            <a:endParaRPr lang="en-US" sz="1100" dirty="0"/>
          </a:p>
          <a:p>
            <a:pPr algn="r"/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1367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3BD597-4AD7-8FC0-AAAC-9B0E347CB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8C8AC9-9E77-3428-01F8-02B649C1D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 Glossary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412984-EC1C-C234-6451-6D7F93F56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0FB6E-F792-41C0-5924-E0BC1264E5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038DD8-8A86-AF21-6A20-42495F01D5C8}"/>
              </a:ext>
            </a:extLst>
          </p:cNvPr>
          <p:cNvSpPr txBox="1"/>
          <p:nvPr/>
        </p:nvSpPr>
        <p:spPr>
          <a:xfrm>
            <a:off x="469339" y="1117903"/>
            <a:ext cx="5477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LLMS </a:t>
            </a:r>
            <a:r>
              <a:rPr lang="en-US" dirty="0"/>
              <a:t>– Large Language Model</a:t>
            </a:r>
          </a:p>
          <a:p>
            <a:r>
              <a:rPr lang="en-US" dirty="0">
                <a:solidFill>
                  <a:schemeClr val="accent1"/>
                </a:solidFill>
              </a:rPr>
              <a:t>GPT</a:t>
            </a:r>
            <a:r>
              <a:rPr lang="en-US" dirty="0"/>
              <a:t> - GPT stands for Generative Pre-trained Transformer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079173-6671-CE59-B3AC-B000F7130FE0}"/>
              </a:ext>
            </a:extLst>
          </p:cNvPr>
          <p:cNvSpPr txBox="1"/>
          <p:nvPr/>
        </p:nvSpPr>
        <p:spPr>
          <a:xfrm>
            <a:off x="469340" y="1735505"/>
            <a:ext cx="79463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Word Embedding </a:t>
            </a:r>
            <a:r>
              <a:rPr lang="en-US" dirty="0"/>
              <a:t>– 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library(text2vec) </a:t>
            </a:r>
            <a:r>
              <a:rPr lang="en-US" dirty="0"/>
              <a:t>representations of words, phrases and documents as vectors of real numbers. </a:t>
            </a:r>
            <a:r>
              <a:rPr lang="en-US" b="0" i="0" dirty="0">
                <a:effectLst/>
              </a:rPr>
              <a:t>It is a way of representing words and phrases as numerical values that can be used in machine learning algorithms. Word embeddings capture the context of words in a given corpus, allowing machines to understand the meaning of words in relation to each other.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59E74E-E792-5AB4-FBF5-99E17F14C6CA}"/>
              </a:ext>
            </a:extLst>
          </p:cNvPr>
          <p:cNvSpPr txBox="1"/>
          <p:nvPr/>
        </p:nvSpPr>
        <p:spPr>
          <a:xfrm>
            <a:off x="469339" y="3212833"/>
            <a:ext cx="79463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RNN</a:t>
            </a:r>
            <a:r>
              <a:rPr lang="en-US" dirty="0"/>
              <a:t>– 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library(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keras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 library(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MXNet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)?, library(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rnn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/>
              <a:t>Recurrent neural network processes sequential data. As data passes through the neural network previous inputs are “remembered” and inform the next prediction. This differs from “feed forward” networks.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7C3721-0499-154D-2CA3-5570AF3FE95B}"/>
              </a:ext>
            </a:extLst>
          </p:cNvPr>
          <p:cNvSpPr txBox="1"/>
          <p:nvPr/>
        </p:nvSpPr>
        <p:spPr>
          <a:xfrm>
            <a:off x="469339" y="4538481"/>
            <a:ext cx="79463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Language Transformers</a:t>
            </a:r>
            <a:r>
              <a:rPr lang="en-US" dirty="0"/>
              <a:t>– 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library(transformer) </a:t>
            </a:r>
            <a:r>
              <a:rPr lang="en-US" dirty="0"/>
              <a:t>convert natural language into another form of language. It can be used to translate text from one language to another, or to convert text into a different format such as HTML or a description into a coding language.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C89E9D-2515-A7B1-402D-35F9A8F53381}"/>
              </a:ext>
            </a:extLst>
          </p:cNvPr>
          <p:cNvSpPr/>
          <p:nvPr/>
        </p:nvSpPr>
        <p:spPr>
          <a:xfrm>
            <a:off x="469339" y="5793897"/>
            <a:ext cx="7946379" cy="4207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Because of the size of the data, and speed, you wouldn’t build a GPT in R.</a:t>
            </a:r>
          </a:p>
        </p:txBody>
      </p:sp>
    </p:spTree>
    <p:extLst>
      <p:ext uri="{BB962C8B-B14F-4D97-AF65-F5344CB8AC3E}">
        <p14:creationId xmlns:p14="http://schemas.microsoft.com/office/powerpoint/2010/main" val="759338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Vector/Pattern/DNN – Generative [GPT]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70985" y="1173079"/>
            <a:ext cx="8686800" cy="4571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800" kern="1200" dirty="0">
                <a:solidFill>
                  <a:prstClr val="white"/>
                </a:solidFill>
                <a:latin typeface="+mj-lt"/>
                <a:cs typeface="Arial Unicode MS" panose="020B0604020202020204" pitchFamily="34" charset="-128"/>
              </a:rPr>
              <a:t>“</a:t>
            </a:r>
            <a:r>
              <a:rPr lang="en-US" sz="1800" kern="1200" dirty="0" err="1">
                <a:solidFill>
                  <a:prstClr val="white"/>
                </a:solidFill>
                <a:latin typeface="+mj-lt"/>
                <a:cs typeface="Arial Unicode MS" panose="020B0604020202020204" pitchFamily="34" charset="-128"/>
              </a:rPr>
              <a:t>Lebron</a:t>
            </a:r>
            <a:r>
              <a:rPr lang="en-US" sz="1800" kern="1200" dirty="0">
                <a:solidFill>
                  <a:prstClr val="white"/>
                </a:solidFill>
                <a:latin typeface="+mj-lt"/>
                <a:cs typeface="Arial Unicode MS" panose="020B0604020202020204" pitchFamily="34" charset="-128"/>
              </a:rPr>
              <a:t> James hit a tough shot.”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00038" y="1727072"/>
            <a:ext cx="8657747" cy="6435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Vectors exist for the terms – vector for Lebron James, has commonalities with basketball, celebrity, &amp; male in many dimensions simultaneously.</a:t>
            </a:r>
          </a:p>
        </p:txBody>
      </p:sp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400668B5-1689-45BD-A3E9-6F4F8F3839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9710D0-7F83-1C62-E2D7-1E89534347DE}"/>
              </a:ext>
            </a:extLst>
          </p:cNvPr>
          <p:cNvCxnSpPr/>
          <p:nvPr/>
        </p:nvCxnSpPr>
        <p:spPr>
          <a:xfrm>
            <a:off x="996593" y="2917861"/>
            <a:ext cx="0" cy="2527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F381C9-106D-BC8F-A3FF-025148603FA3}"/>
              </a:ext>
            </a:extLst>
          </p:cNvPr>
          <p:cNvCxnSpPr>
            <a:cxnSpLocks/>
          </p:cNvCxnSpPr>
          <p:nvPr/>
        </p:nvCxnSpPr>
        <p:spPr>
          <a:xfrm flipH="1">
            <a:off x="996593" y="5445303"/>
            <a:ext cx="28168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0A1739B-6046-2209-324F-F663160829DB}"/>
              </a:ext>
            </a:extLst>
          </p:cNvPr>
          <p:cNvSpPr txBox="1"/>
          <p:nvPr/>
        </p:nvSpPr>
        <p:spPr>
          <a:xfrm>
            <a:off x="1697924" y="5499986"/>
            <a:ext cx="18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Identifies as Male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F66195-5780-342D-D37D-1CB5B2C39876}"/>
              </a:ext>
            </a:extLst>
          </p:cNvPr>
          <p:cNvSpPr txBox="1"/>
          <p:nvPr/>
        </p:nvSpPr>
        <p:spPr>
          <a:xfrm rot="16200000">
            <a:off x="60546" y="3996916"/>
            <a:ext cx="1136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Basketball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5862D4-BA51-401A-42EC-3AA9614081C2}"/>
              </a:ext>
            </a:extLst>
          </p:cNvPr>
          <p:cNvSpPr txBox="1"/>
          <p:nvPr/>
        </p:nvSpPr>
        <p:spPr>
          <a:xfrm>
            <a:off x="396198" y="2865423"/>
            <a:ext cx="252230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b="0" i="0" dirty="0">
                <a:solidFill>
                  <a:srgbClr val="040C28"/>
                </a:solidFill>
                <a:effectLst/>
                <a:latin typeface="Google Sans"/>
              </a:rPr>
              <a:t>Diana Taurasi</a:t>
            </a:r>
            <a:r>
              <a:rPr lang="en-US" sz="1050" dirty="0">
                <a:solidFill>
                  <a:srgbClr val="202124"/>
                </a:solidFill>
                <a:latin typeface="Google Sans"/>
              </a:rPr>
              <a:t> </a:t>
            </a:r>
          </a:p>
          <a:p>
            <a:pPr algn="ctr"/>
            <a:r>
              <a:rPr lang="en-US" sz="1050" dirty="0">
                <a:solidFill>
                  <a:srgbClr val="202124"/>
                </a:solidFill>
                <a:latin typeface="Google Sans"/>
              </a:rPr>
              <a:t>[female professional]</a:t>
            </a:r>
            <a:endParaRPr lang="en-US" sz="10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2F6628-F313-B727-906C-F8EC26CC1070}"/>
              </a:ext>
            </a:extLst>
          </p:cNvPr>
          <p:cNvSpPr txBox="1"/>
          <p:nvPr/>
        </p:nvSpPr>
        <p:spPr>
          <a:xfrm>
            <a:off x="2405009" y="2848759"/>
            <a:ext cx="252230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b="0" i="0" dirty="0">
                <a:solidFill>
                  <a:srgbClr val="040C28"/>
                </a:solidFill>
                <a:effectLst/>
                <a:latin typeface="Google Sans"/>
              </a:rPr>
              <a:t>Lebron James</a:t>
            </a:r>
            <a:endParaRPr lang="en-US" sz="1050" dirty="0">
              <a:solidFill>
                <a:srgbClr val="202124"/>
              </a:solidFill>
              <a:latin typeface="Google Sans"/>
            </a:endParaRPr>
          </a:p>
          <a:p>
            <a:pPr algn="ctr"/>
            <a:r>
              <a:rPr lang="en-US" sz="1050" dirty="0">
                <a:solidFill>
                  <a:srgbClr val="202124"/>
                </a:solidFill>
                <a:latin typeface="Google Sans"/>
              </a:rPr>
              <a:t>[male professional]</a:t>
            </a:r>
            <a:endParaRPr lang="en-US" sz="10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4722CD-9916-437F-EA2C-AEBCF3DC8FFF}"/>
              </a:ext>
            </a:extLst>
          </p:cNvPr>
          <p:cNvSpPr txBox="1"/>
          <p:nvPr/>
        </p:nvSpPr>
        <p:spPr>
          <a:xfrm>
            <a:off x="2405009" y="5012953"/>
            <a:ext cx="252230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b="0" i="0" dirty="0">
                <a:solidFill>
                  <a:srgbClr val="040C28"/>
                </a:solidFill>
                <a:effectLst/>
                <a:latin typeface="Google Sans"/>
              </a:rPr>
              <a:t>Ted Kwartler</a:t>
            </a:r>
            <a:endParaRPr lang="en-US" sz="1050" dirty="0">
              <a:solidFill>
                <a:srgbClr val="202124"/>
              </a:solidFill>
              <a:latin typeface="Google Sans"/>
            </a:endParaRPr>
          </a:p>
          <a:p>
            <a:pPr algn="ctr"/>
            <a:r>
              <a:rPr lang="en-US" sz="1050" dirty="0">
                <a:solidFill>
                  <a:srgbClr val="202124"/>
                </a:solidFill>
                <a:latin typeface="Google Sans"/>
              </a:rPr>
              <a:t>[terrible player]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330434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3" grpId="0"/>
      <p:bldP spid="14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388E74-86D0-7807-E677-DAC5A5B70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8/8/23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C9DD58-A473-F8F1-EF59-9D6315115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3098A-8727-7E3B-B77A-BC38D7705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F721A-5013-328D-1E86-41AD25910F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646D0A-608D-C636-7EA1-9699E386BE20}"/>
              </a:ext>
            </a:extLst>
          </p:cNvPr>
          <p:cNvSpPr txBox="1"/>
          <p:nvPr/>
        </p:nvSpPr>
        <p:spPr>
          <a:xfrm rot="190962">
            <a:off x="1557279" y="4976236"/>
            <a:ext cx="141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 Gender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933666-8CEE-237C-9B4C-77D391521CBD}"/>
              </a:ext>
            </a:extLst>
          </p:cNvPr>
          <p:cNvSpPr txBox="1"/>
          <p:nvPr/>
        </p:nvSpPr>
        <p:spPr>
          <a:xfrm rot="16200000">
            <a:off x="30455" y="3682552"/>
            <a:ext cx="1136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Basketball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9F690B-562C-0164-6982-F40981B53858}"/>
              </a:ext>
            </a:extLst>
          </p:cNvPr>
          <p:cNvSpPr txBox="1"/>
          <p:nvPr/>
        </p:nvSpPr>
        <p:spPr>
          <a:xfrm>
            <a:off x="820929" y="2153756"/>
            <a:ext cx="138163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b="0" i="0" dirty="0">
                <a:solidFill>
                  <a:srgbClr val="040C28"/>
                </a:solidFill>
                <a:effectLst/>
                <a:latin typeface="Google Sans"/>
              </a:rPr>
              <a:t>Diana Taurasi</a:t>
            </a:r>
            <a:endParaRPr lang="en-US" sz="10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C60EE1-E849-9F9F-8BB5-B441D0AB9D41}"/>
              </a:ext>
            </a:extLst>
          </p:cNvPr>
          <p:cNvSpPr txBox="1"/>
          <p:nvPr/>
        </p:nvSpPr>
        <p:spPr>
          <a:xfrm>
            <a:off x="3297844" y="2292289"/>
            <a:ext cx="1322667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b="0" i="0" dirty="0">
                <a:solidFill>
                  <a:srgbClr val="040C28"/>
                </a:solidFill>
                <a:effectLst/>
                <a:latin typeface="Google Sans"/>
              </a:rPr>
              <a:t>Lebron James</a:t>
            </a:r>
            <a:endParaRPr lang="en-US" sz="105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8FF283D-77A3-B1CD-2C7C-B7F8D714BC19}"/>
              </a:ext>
            </a:extLst>
          </p:cNvPr>
          <p:cNvCxnSpPr>
            <a:cxnSpLocks/>
          </p:cNvCxnSpPr>
          <p:nvPr/>
        </p:nvCxnSpPr>
        <p:spPr>
          <a:xfrm>
            <a:off x="844337" y="4879163"/>
            <a:ext cx="2686535" cy="1690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84D3FC6-C1C2-D725-28A0-D1C1681E4AD6}"/>
              </a:ext>
            </a:extLst>
          </p:cNvPr>
          <p:cNvCxnSpPr>
            <a:cxnSpLocks/>
          </p:cNvCxnSpPr>
          <p:nvPr/>
        </p:nvCxnSpPr>
        <p:spPr>
          <a:xfrm>
            <a:off x="844337" y="2331800"/>
            <a:ext cx="0" cy="25473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90BA60D-B36D-B520-41D7-0C136E6EDD8B}"/>
              </a:ext>
            </a:extLst>
          </p:cNvPr>
          <p:cNvCxnSpPr>
            <a:cxnSpLocks/>
          </p:cNvCxnSpPr>
          <p:nvPr/>
        </p:nvCxnSpPr>
        <p:spPr>
          <a:xfrm flipH="1">
            <a:off x="844337" y="4639552"/>
            <a:ext cx="1471573" cy="2204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C917C67-21AD-CDE6-18E9-CF2E20BF6DA5}"/>
              </a:ext>
            </a:extLst>
          </p:cNvPr>
          <p:cNvCxnSpPr>
            <a:cxnSpLocks/>
          </p:cNvCxnSpPr>
          <p:nvPr/>
        </p:nvCxnSpPr>
        <p:spPr>
          <a:xfrm flipH="1" flipV="1">
            <a:off x="2315910" y="4639552"/>
            <a:ext cx="2325625" cy="150953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C122D7D-B718-1E5D-9FCF-0D8025DBE838}"/>
              </a:ext>
            </a:extLst>
          </p:cNvPr>
          <p:cNvCxnSpPr>
            <a:cxnSpLocks/>
          </p:cNvCxnSpPr>
          <p:nvPr/>
        </p:nvCxnSpPr>
        <p:spPr>
          <a:xfrm flipV="1">
            <a:off x="4620511" y="2362622"/>
            <a:ext cx="2016" cy="2427883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45C7A4F-0841-44F4-5979-58F99D82E9E2}"/>
              </a:ext>
            </a:extLst>
          </p:cNvPr>
          <p:cNvCxnSpPr>
            <a:cxnSpLocks/>
          </p:cNvCxnSpPr>
          <p:nvPr/>
        </p:nvCxnSpPr>
        <p:spPr>
          <a:xfrm flipV="1">
            <a:off x="2307711" y="2271735"/>
            <a:ext cx="0" cy="2351702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29EFF07-7CED-570A-853B-DBF9D6FD7910}"/>
              </a:ext>
            </a:extLst>
          </p:cNvPr>
          <p:cNvSpPr txBox="1"/>
          <p:nvPr/>
        </p:nvSpPr>
        <p:spPr>
          <a:xfrm rot="21024203">
            <a:off x="1151877" y="4502261"/>
            <a:ext cx="9812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Data Science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A4DA230-E6E7-C157-0479-0654809BF64B}"/>
              </a:ext>
            </a:extLst>
          </p:cNvPr>
          <p:cNvSpPr/>
          <p:nvPr/>
        </p:nvSpPr>
        <p:spPr>
          <a:xfrm>
            <a:off x="928248" y="2165602"/>
            <a:ext cx="207404" cy="207404"/>
          </a:xfrm>
          <a:prstGeom prst="ellipse">
            <a:avLst/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B721D9E-B2A7-36C8-8C28-C1F59EF9A7B3}"/>
              </a:ext>
            </a:extLst>
          </p:cNvPr>
          <p:cNvSpPr/>
          <p:nvPr/>
        </p:nvSpPr>
        <p:spPr>
          <a:xfrm>
            <a:off x="3333242" y="2308004"/>
            <a:ext cx="207404" cy="207404"/>
          </a:xfrm>
          <a:prstGeom prst="ellipse">
            <a:avLst/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50DF4E8-A799-9B45-C450-A5FE1C265AB5}"/>
              </a:ext>
            </a:extLst>
          </p:cNvPr>
          <p:cNvSpPr/>
          <p:nvPr/>
        </p:nvSpPr>
        <p:spPr>
          <a:xfrm>
            <a:off x="4166245" y="4394226"/>
            <a:ext cx="207404" cy="207404"/>
          </a:xfrm>
          <a:prstGeom prst="ellipse">
            <a:avLst/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3A53C0A-75D1-830C-0F39-EFCC46791679}"/>
              </a:ext>
            </a:extLst>
          </p:cNvPr>
          <p:cNvCxnSpPr>
            <a:cxnSpLocks/>
          </p:cNvCxnSpPr>
          <p:nvPr/>
        </p:nvCxnSpPr>
        <p:spPr>
          <a:xfrm flipH="1">
            <a:off x="1202217" y="4668663"/>
            <a:ext cx="1471573" cy="220455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B6851A0-3E98-6E84-B5D3-1A0AFE57A8A7}"/>
              </a:ext>
            </a:extLst>
          </p:cNvPr>
          <p:cNvCxnSpPr>
            <a:cxnSpLocks/>
          </p:cNvCxnSpPr>
          <p:nvPr/>
        </p:nvCxnSpPr>
        <p:spPr>
          <a:xfrm flipH="1">
            <a:off x="1549823" y="4697775"/>
            <a:ext cx="1471573" cy="220455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7DDD140-325C-D31C-6B3F-84616F27FEC9}"/>
              </a:ext>
            </a:extLst>
          </p:cNvPr>
          <p:cNvCxnSpPr>
            <a:cxnSpLocks/>
          </p:cNvCxnSpPr>
          <p:nvPr/>
        </p:nvCxnSpPr>
        <p:spPr>
          <a:xfrm flipH="1">
            <a:off x="1979621" y="4716613"/>
            <a:ext cx="1471573" cy="220455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AB157E4-1056-A36B-4B63-2C785BCE2988}"/>
              </a:ext>
            </a:extLst>
          </p:cNvPr>
          <p:cNvCxnSpPr>
            <a:cxnSpLocks/>
          </p:cNvCxnSpPr>
          <p:nvPr/>
        </p:nvCxnSpPr>
        <p:spPr>
          <a:xfrm flipH="1">
            <a:off x="2359763" y="4747435"/>
            <a:ext cx="1471573" cy="220455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70F531B-6558-9C56-1065-F6A58ABC4C7A}"/>
              </a:ext>
            </a:extLst>
          </p:cNvPr>
          <p:cNvCxnSpPr>
            <a:cxnSpLocks/>
          </p:cNvCxnSpPr>
          <p:nvPr/>
        </p:nvCxnSpPr>
        <p:spPr>
          <a:xfrm flipH="1">
            <a:off x="3053932" y="4755999"/>
            <a:ext cx="1166106" cy="238282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096D3E8-14C4-8AC3-0812-D68690A86E81}"/>
              </a:ext>
            </a:extLst>
          </p:cNvPr>
          <p:cNvCxnSpPr>
            <a:cxnSpLocks/>
          </p:cNvCxnSpPr>
          <p:nvPr/>
        </p:nvCxnSpPr>
        <p:spPr>
          <a:xfrm flipH="1">
            <a:off x="3451194" y="4816896"/>
            <a:ext cx="1200615" cy="217441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2CA6BC6-F717-47A5-5CE8-0E4710D0D139}"/>
              </a:ext>
            </a:extLst>
          </p:cNvPr>
          <p:cNvSpPr txBox="1"/>
          <p:nvPr/>
        </p:nvSpPr>
        <p:spPr>
          <a:xfrm>
            <a:off x="4294605" y="4310740"/>
            <a:ext cx="877433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b="0" i="0" dirty="0">
                <a:solidFill>
                  <a:srgbClr val="040C28"/>
                </a:solidFill>
                <a:effectLst/>
                <a:latin typeface="Google Sans"/>
              </a:rPr>
              <a:t>Ted Kwartler</a:t>
            </a:r>
            <a:endParaRPr lang="en-US" sz="1050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83E3A12-07A0-0B06-642A-715F6BB4B4AE}"/>
              </a:ext>
            </a:extLst>
          </p:cNvPr>
          <p:cNvCxnSpPr>
            <a:cxnSpLocks/>
          </p:cNvCxnSpPr>
          <p:nvPr/>
        </p:nvCxnSpPr>
        <p:spPr>
          <a:xfrm flipV="1">
            <a:off x="1020714" y="2387124"/>
            <a:ext cx="0" cy="2501994"/>
          </a:xfrm>
          <a:prstGeom prst="line">
            <a:avLst/>
          </a:prstGeom>
          <a:ln w="19050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196D8D4-FAEC-64DA-64C1-B4D3FA9EF8FE}"/>
              </a:ext>
            </a:extLst>
          </p:cNvPr>
          <p:cNvCxnSpPr>
            <a:cxnSpLocks/>
          </p:cNvCxnSpPr>
          <p:nvPr/>
        </p:nvCxnSpPr>
        <p:spPr>
          <a:xfrm flipV="1">
            <a:off x="3453054" y="2547230"/>
            <a:ext cx="0" cy="2501994"/>
          </a:xfrm>
          <a:prstGeom prst="line">
            <a:avLst/>
          </a:prstGeom>
          <a:ln w="19050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D694D81-9A06-C951-046C-D4CA08F7EF1F}"/>
              </a:ext>
            </a:extLst>
          </p:cNvPr>
          <p:cNvCxnSpPr>
            <a:cxnSpLocks/>
          </p:cNvCxnSpPr>
          <p:nvPr/>
        </p:nvCxnSpPr>
        <p:spPr>
          <a:xfrm flipV="1">
            <a:off x="4284336" y="4553794"/>
            <a:ext cx="0" cy="242858"/>
          </a:xfrm>
          <a:prstGeom prst="line">
            <a:avLst/>
          </a:prstGeom>
          <a:ln w="19050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A5568450-4347-CD9D-B954-09BE10795C7C}"/>
              </a:ext>
            </a:extLst>
          </p:cNvPr>
          <p:cNvSpPr txBox="1"/>
          <p:nvPr/>
        </p:nvSpPr>
        <p:spPr>
          <a:xfrm>
            <a:off x="5062834" y="2976398"/>
            <a:ext cx="37449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325" indent="-50800">
              <a:buFont typeface="Arial" panose="020B0604020202020204" pitchFamily="34" charset="0"/>
              <a:buChar char="•"/>
            </a:pPr>
            <a:r>
              <a:rPr lang="en-US" sz="1400" dirty="0"/>
              <a:t>A little less “male” (not as athletic for example) </a:t>
            </a:r>
          </a:p>
          <a:p>
            <a:pPr marL="60325" indent="-50800">
              <a:buFont typeface="Arial" panose="020B0604020202020204" pitchFamily="34" charset="0"/>
              <a:buChar char="•"/>
            </a:pPr>
            <a:r>
              <a:rPr lang="en-US" sz="1400" dirty="0"/>
              <a:t>A lot more data science</a:t>
            </a:r>
          </a:p>
          <a:p>
            <a:pPr marL="60325" indent="-50800">
              <a:buFont typeface="Arial" panose="020B0604020202020204" pitchFamily="34" charset="0"/>
              <a:buChar char="•"/>
            </a:pPr>
            <a:r>
              <a:rPr lang="en-US" sz="1400" dirty="0"/>
              <a:t>Only a little basketball </a:t>
            </a:r>
            <a:r>
              <a:rPr lang="en-US" sz="1100" dirty="0"/>
              <a:t>[wrote 2 sports analytics books]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65229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43" grpId="0"/>
      <p:bldP spid="44" grpId="0" animBg="1"/>
      <p:bldP spid="44" grpId="1" animBg="1"/>
      <p:bldP spid="45" grpId="0" animBg="1"/>
      <p:bldP spid="46" grpId="0" animBg="1"/>
      <p:bldP spid="12" grpId="0"/>
      <p:bldP spid="65" grpId="0"/>
    </p:bldLst>
  </p:timing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4210</TotalTime>
  <Words>1026</Words>
  <Application>Microsoft Macintosh PowerPoint</Application>
  <PresentationFormat>On-screen Show (4:3)</PresentationFormat>
  <Paragraphs>185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Calibri Light</vt:lpstr>
      <vt:lpstr>Consolas</vt:lpstr>
      <vt:lpstr>Google Sans</vt:lpstr>
      <vt:lpstr>proxima-nova</vt:lpstr>
      <vt:lpstr>1_Office Theme</vt:lpstr>
      <vt:lpstr>NLP &amp; GPT</vt:lpstr>
      <vt:lpstr>Two Popular Approaches – OLD SCHOOL!</vt:lpstr>
      <vt:lpstr>Now we have Neural Networks for NLP (and a lot more)!</vt:lpstr>
      <vt:lpstr>Plus “back propagation” means the data can be reused to strengthen connections.</vt:lpstr>
      <vt:lpstr>PowerPoint Presentation</vt:lpstr>
      <vt:lpstr>Activation Functions in the Perceptron</vt:lpstr>
      <vt:lpstr>GPT Glossary</vt:lpstr>
      <vt:lpstr>Vector/Pattern/DNN – Generative [GPT]</vt:lpstr>
      <vt:lpstr>PowerPoint Presentation</vt:lpstr>
      <vt:lpstr>Generative [GPT]</vt:lpstr>
      <vt:lpstr>Rather than build GPTs w/R, let’s use openAI’s</vt:lpstr>
      <vt:lpstr>What is an API?</vt:lpstr>
      <vt:lpstr>Let’s explore openAI’s API for GPT</vt:lpstr>
      <vt:lpstr>PowerPoint Presentation</vt:lpstr>
      <vt:lpstr>As a tool, you have to learn how to extract the best from it.</vt:lpstr>
      <vt:lpstr>As a tool, you have to learn how to extract the best from it.</vt:lpstr>
      <vt:lpstr>Best Practice: Give it examples</vt:lpstr>
      <vt:lpstr>PowerPoint Presentation</vt:lpstr>
      <vt:lpstr>Other best practices – use those 4096 tokens!</vt:lpstr>
      <vt:lpstr>Because it has “short term memory”, ask it for functional specifications first for complex workflows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examine a GPT output and understand its value through critique.</vt:lpstr>
      <vt:lpstr>PowerPoint Presentation</vt:lpstr>
      <vt:lpstr>PowerPoint Presentation</vt:lpstr>
      <vt:lpstr>PowerPoint Presentation</vt:lpstr>
      <vt:lpstr>I_exampleOpenAPI.R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Edward Kwartler</cp:lastModifiedBy>
  <cp:revision>135</cp:revision>
  <cp:lastPrinted>2018-11-26T18:56:28Z</cp:lastPrinted>
  <dcterms:created xsi:type="dcterms:W3CDTF">2018-05-23T17:24:59Z</dcterms:created>
  <dcterms:modified xsi:type="dcterms:W3CDTF">2023-08-08T20:37:10Z</dcterms:modified>
</cp:coreProperties>
</file>

<file path=docProps/thumbnail.jpeg>
</file>